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0801350" cy="12601575"/>
  <p:notesSz cx="6858000" cy="9144000"/>
  <p:defaultTextStyle>
    <a:defPPr>
      <a:defRPr lang="th-TH"/>
    </a:defPPr>
    <a:lvl1pPr marL="0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65734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31469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697205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262939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28674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394408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3960143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525879" algn="l" defTabSz="1131469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14" y="-108"/>
      </p:cViewPr>
      <p:guideLst>
        <p:guide orient="horz" pos="3969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692211" y="661313"/>
            <a:ext cx="8749094" cy="2705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692211" y="3399492"/>
            <a:ext cx="8749094" cy="3220403"/>
          </a:xfrm>
        </p:spPr>
        <p:txBody>
          <a:bodyPr tIns="0"/>
          <a:lstStyle>
            <a:lvl1pPr marL="40119" indent="0" algn="l">
              <a:buNone/>
              <a:defRPr sz="38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668655" indent="0" algn="ctr">
              <a:buNone/>
            </a:lvl2pPr>
            <a:lvl3pPr marL="1337310" indent="0" algn="ctr">
              <a:buNone/>
            </a:lvl3pPr>
            <a:lvl4pPr marL="2005965" indent="0" algn="ctr">
              <a:buNone/>
            </a:lvl4pPr>
            <a:lvl5pPr marL="2674620" indent="0" algn="ctr">
              <a:buNone/>
            </a:lvl5pPr>
            <a:lvl6pPr marL="3343275" indent="0" algn="ctr">
              <a:buNone/>
            </a:lvl6pPr>
            <a:lvl7pPr marL="4011930" indent="0" algn="ctr">
              <a:buNone/>
            </a:lvl7pPr>
            <a:lvl8pPr marL="4680585" indent="0" algn="ctr">
              <a:buNone/>
            </a:lvl8pPr>
            <a:lvl9pPr marL="534924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1088443" y="2597861"/>
            <a:ext cx="248431" cy="386448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366914" y="2471467"/>
            <a:ext cx="75609" cy="117615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101013" y="504650"/>
            <a:ext cx="2160270" cy="10752177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350169" y="504652"/>
            <a:ext cx="6570821" cy="10752177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696664" y="-99"/>
            <a:ext cx="8101013" cy="1260167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5726" y="4778097"/>
            <a:ext cx="7560945" cy="4200525"/>
          </a:xfrm>
        </p:spPr>
        <p:txBody>
          <a:bodyPr anchor="t"/>
          <a:lstStyle>
            <a:lvl1pPr algn="l">
              <a:lnSpc>
                <a:spcPts val="6581"/>
              </a:lnSpc>
              <a:buNone/>
              <a:defRPr sz="59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045726" y="1960245"/>
            <a:ext cx="7560945" cy="2774096"/>
          </a:xfrm>
        </p:spPr>
        <p:txBody>
          <a:bodyPr anchor="b"/>
          <a:lstStyle>
            <a:lvl1pPr marL="26746" indent="0">
              <a:lnSpc>
                <a:spcPts val="3364"/>
              </a:lnSpc>
              <a:spcBef>
                <a:spcPts val="0"/>
              </a:spcBef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700338" y="0"/>
            <a:ext cx="90011" cy="1260167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566054" y="5171931"/>
            <a:ext cx="248431" cy="386448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844526" y="5045536"/>
            <a:ext cx="75609" cy="117615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95812" y="504063"/>
            <a:ext cx="8857107" cy="2100263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695812" y="2800350"/>
            <a:ext cx="4320540" cy="856907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32379" y="2800350"/>
            <a:ext cx="4320540" cy="856907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0068" y="9482117"/>
            <a:ext cx="9721215" cy="2100263"/>
          </a:xfrm>
        </p:spPr>
        <p:txBody>
          <a:bodyPr anchor="ctr"/>
          <a:lstStyle>
            <a:lvl1pPr algn="ctr">
              <a:defRPr sz="66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68" y="603211"/>
            <a:ext cx="4752594" cy="1176147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93612" indent="0" algn="l">
              <a:lnSpc>
                <a:spcPct val="100000"/>
              </a:lnSpc>
              <a:spcBef>
                <a:spcPts val="146"/>
              </a:spcBef>
              <a:buNone/>
              <a:defRPr sz="2800" b="0">
                <a:solidFill>
                  <a:schemeClr val="tx1"/>
                </a:solidFill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5508689" y="603211"/>
            <a:ext cx="4752594" cy="1176147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93612" indent="0" algn="l">
              <a:lnSpc>
                <a:spcPct val="100000"/>
              </a:lnSpc>
              <a:spcBef>
                <a:spcPts val="146"/>
              </a:spcBef>
              <a:buNone/>
              <a:defRPr sz="2800" b="0">
                <a:solidFill>
                  <a:schemeClr val="tx1"/>
                </a:solidFill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540068" y="1781155"/>
            <a:ext cx="4752594" cy="756094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75043" indent="-401193">
              <a:lnSpc>
                <a:spcPct val="100000"/>
              </a:lnSpc>
              <a:spcBef>
                <a:spcPts val="1024"/>
              </a:spcBef>
              <a:defRPr sz="3500"/>
            </a:lvl1pPr>
            <a:lvl2pPr>
              <a:lnSpc>
                <a:spcPct val="100000"/>
              </a:lnSpc>
              <a:spcBef>
                <a:spcPts val="1024"/>
              </a:spcBef>
              <a:defRPr sz="2900"/>
            </a:lvl2pPr>
            <a:lvl3pPr>
              <a:lnSpc>
                <a:spcPct val="100000"/>
              </a:lnSpc>
              <a:spcBef>
                <a:spcPts val="1024"/>
              </a:spcBef>
              <a:defRPr sz="2600"/>
            </a:lvl3pPr>
            <a:lvl4pPr>
              <a:lnSpc>
                <a:spcPct val="100000"/>
              </a:lnSpc>
              <a:spcBef>
                <a:spcPts val="1024"/>
              </a:spcBef>
              <a:defRPr sz="2300"/>
            </a:lvl4pPr>
            <a:lvl5pPr>
              <a:lnSpc>
                <a:spcPct val="100000"/>
              </a:lnSpc>
              <a:spcBef>
                <a:spcPts val="1024"/>
              </a:spcBef>
              <a:defRPr sz="23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508689" y="1781155"/>
            <a:ext cx="4752594" cy="756094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75043" indent="-401193">
              <a:lnSpc>
                <a:spcPct val="100000"/>
              </a:lnSpc>
              <a:spcBef>
                <a:spcPts val="1024"/>
              </a:spcBef>
              <a:defRPr sz="3500"/>
            </a:lvl1pPr>
            <a:lvl2pPr>
              <a:lnSpc>
                <a:spcPct val="100000"/>
              </a:lnSpc>
              <a:spcBef>
                <a:spcPts val="1024"/>
              </a:spcBef>
              <a:defRPr sz="2900"/>
            </a:lvl2pPr>
            <a:lvl3pPr>
              <a:lnSpc>
                <a:spcPct val="100000"/>
              </a:lnSpc>
              <a:spcBef>
                <a:spcPts val="1024"/>
              </a:spcBef>
              <a:defRPr sz="2600"/>
            </a:lvl3pPr>
            <a:lvl4pPr>
              <a:lnSpc>
                <a:spcPct val="100000"/>
              </a:lnSpc>
              <a:spcBef>
                <a:spcPts val="1024"/>
              </a:spcBef>
              <a:defRPr sz="2300"/>
            </a:lvl4pPr>
            <a:lvl5pPr>
              <a:lnSpc>
                <a:spcPct val="100000"/>
              </a:lnSpc>
              <a:spcBef>
                <a:spcPts val="1024"/>
              </a:spcBef>
              <a:defRPr sz="23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95812" y="504063"/>
            <a:ext cx="8857107" cy="2100263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198950" y="0"/>
            <a:ext cx="9602400" cy="126015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198950" y="-99"/>
            <a:ext cx="86411" cy="1260167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0067" y="398330"/>
            <a:ext cx="4500563" cy="2135267"/>
          </a:xfrm>
          <a:ln>
            <a:noFill/>
          </a:ln>
        </p:spPr>
        <p:txBody>
          <a:bodyPr anchor="b"/>
          <a:lstStyle>
            <a:lvl1pPr algn="l">
              <a:lnSpc>
                <a:spcPts val="2925"/>
              </a:lnSpc>
              <a:buNone/>
              <a:defRPr sz="3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540067" y="2585296"/>
            <a:ext cx="4500563" cy="1283494"/>
          </a:xfrm>
        </p:spPr>
        <p:txBody>
          <a:bodyPr/>
          <a:lstStyle>
            <a:lvl1pPr marL="66866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buNone/>
              <a:defRPr sz="1800"/>
            </a:lvl2pPr>
            <a:lvl3pPr>
              <a:buNone/>
              <a:defRPr sz="15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540067" y="3920491"/>
            <a:ext cx="9631204" cy="7336335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953896" y="1960245"/>
            <a:ext cx="3240405" cy="3640455"/>
          </a:xfrm>
        </p:spPr>
        <p:txBody>
          <a:bodyPr anchor="b">
            <a:noAutofit/>
          </a:bodyPr>
          <a:lstStyle>
            <a:lvl1pPr algn="l">
              <a:buNone/>
              <a:defRPr sz="3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00113" y="1960245"/>
            <a:ext cx="5400675" cy="840105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33731" tIns="401193" rIns="133731" bIns="66866" rtlCol="0" anchor="t">
            <a:normAutofit/>
          </a:bodyPr>
          <a:lstStyle>
            <a:extLst/>
          </a:lstStyle>
          <a:p>
            <a:pPr marL="0" indent="-414566" algn="l" rtl="0" eaLnBrk="1" latinLnBrk="0" hangingPunct="1">
              <a:lnSpc>
                <a:spcPts val="4388"/>
              </a:lnSpc>
              <a:spcBef>
                <a:spcPts val="878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47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990124" y="2100269"/>
            <a:ext cx="5220653" cy="645795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33731" tIns="401193" anchor="t"/>
          <a:lstStyle>
            <a:lvl1pPr marL="0" indent="0" algn="l" eaLnBrk="1" latinLnBrk="0" hangingPunct="1">
              <a:buNone/>
              <a:defRPr sz="47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468632" y="1753601"/>
            <a:ext cx="810101" cy="37542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910582" y="1721344"/>
            <a:ext cx="766896" cy="37542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990124" y="8821103"/>
            <a:ext cx="5220653" cy="1400175"/>
          </a:xfrm>
        </p:spPr>
        <p:txBody>
          <a:bodyPr anchor="ctr"/>
          <a:lstStyle>
            <a:lvl1pPr marL="0" indent="0" algn="l">
              <a:lnSpc>
                <a:spcPts val="2340"/>
              </a:lnSpc>
              <a:spcBef>
                <a:spcPts val="0"/>
              </a:spcBef>
              <a:buNone/>
              <a:defRPr sz="2000">
                <a:solidFill>
                  <a:srgbClr val="777777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963813" y="-1499256"/>
            <a:ext cx="1935935" cy="301145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99415" y="38776"/>
            <a:ext cx="2010713" cy="3127776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216029" y="1938704"/>
            <a:ext cx="1329753" cy="2026072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196457" y="-99"/>
            <a:ext cx="9604894" cy="1260167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695812" y="504647"/>
            <a:ext cx="8857107" cy="2100263"/>
          </a:xfrm>
          <a:prstGeom prst="rect">
            <a:avLst/>
          </a:prstGeom>
        </p:spPr>
        <p:txBody>
          <a:bodyPr lIns="133731" tIns="66866" rIns="133731" bIns="66866"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695812" y="2660332"/>
            <a:ext cx="8857107" cy="8821103"/>
          </a:xfrm>
          <a:prstGeom prst="rect">
            <a:avLst/>
          </a:prstGeom>
        </p:spPr>
        <p:txBody>
          <a:bodyPr lIns="133731" tIns="66866" rIns="133731" bIns="66866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4230529" y="11586448"/>
            <a:ext cx="2520315" cy="875109"/>
          </a:xfrm>
          <a:prstGeom prst="rect">
            <a:avLst/>
          </a:prstGeom>
        </p:spPr>
        <p:txBody>
          <a:bodyPr lIns="133731" tIns="66866" rIns="133731" bIns="66866" anchor="b"/>
          <a:lstStyle>
            <a:lvl1pPr algn="r" eaLnBrk="1" latinLnBrk="0" hangingPunct="1">
              <a:defRPr kumimoji="0" sz="18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39A20C-AE0F-4247-A898-FB208A986FF2}" type="datetimeFigureOut">
              <a:rPr lang="th-TH" smtClean="0"/>
              <a:t>09/06/64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6750844" y="11586448"/>
            <a:ext cx="3420428" cy="875109"/>
          </a:xfrm>
          <a:prstGeom prst="rect">
            <a:avLst/>
          </a:prstGeom>
        </p:spPr>
        <p:txBody>
          <a:bodyPr lIns="133731" tIns="66866" rIns="133731" bIns="66866" anchor="b"/>
          <a:lstStyle>
            <a:lvl1pPr eaLnBrk="1" latinLnBrk="0" hangingPunct="1">
              <a:defRPr kumimoji="0" sz="18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10174871" y="11586448"/>
            <a:ext cx="540068" cy="875109"/>
          </a:xfrm>
          <a:prstGeom prst="rect">
            <a:avLst/>
          </a:prstGeom>
        </p:spPr>
        <p:txBody>
          <a:bodyPr lIns="133731" tIns="66866" rIns="133731" bIns="66866" anchor="b"/>
          <a:lstStyle>
            <a:lvl1pPr algn="ctr" eaLnBrk="1" latinLnBrk="0" hangingPunct="1">
              <a:defRPr kumimoji="0" sz="18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74614F-3B68-492B-975D-8926678A9A5B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198950" y="-99"/>
            <a:ext cx="86411" cy="1260167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3731" tIns="66866" rIns="133731" bIns="6686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6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34924" indent="-414566" algn="l" rtl="0" eaLnBrk="1" latinLnBrk="0" hangingPunct="1">
        <a:lnSpc>
          <a:spcPct val="100000"/>
        </a:lnSpc>
        <a:spcBef>
          <a:spcPts val="878"/>
        </a:spcBef>
        <a:buClr>
          <a:schemeClr val="accent1"/>
        </a:buClr>
        <a:buSzPct val="80000"/>
        <a:buFont typeface="Wingdings 2"/>
        <a:buChar char=""/>
        <a:defRPr kumimoji="0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936117" indent="-347701" algn="l" rtl="0" eaLnBrk="1" latinLnBrk="0" hangingPunct="1">
        <a:lnSpc>
          <a:spcPct val="100000"/>
        </a:lnSpc>
        <a:spcBef>
          <a:spcPts val="804"/>
        </a:spcBef>
        <a:buClr>
          <a:schemeClr val="accent1"/>
        </a:buClr>
        <a:buFont typeface="Verdana"/>
        <a:buChar char="◦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191" indent="-334328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772" indent="-254089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8980" indent="-267462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206562" indent="-267462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143" indent="-26746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2808351" indent="-26746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932" indent="-26746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686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373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059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74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3432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119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680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349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รูปภาพ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24923"/>
            <a:ext cx="3024413" cy="2304256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6411"/>
            <a:ext cx="3024414" cy="2376264"/>
          </a:xfrm>
          <a:prstGeom prst="rect">
            <a:avLst/>
          </a:prstGeom>
        </p:spPr>
      </p:pic>
      <p:sp>
        <p:nvSpPr>
          <p:cNvPr id="8" name="สี่เหลี่ยมผืนผ้า 7"/>
          <p:cNvSpPr/>
          <p:nvPr/>
        </p:nvSpPr>
        <p:spPr>
          <a:xfrm>
            <a:off x="3024413" y="6804843"/>
            <a:ext cx="7081723" cy="44644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spcCol="0"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24413" y="2772397"/>
            <a:ext cx="7081723" cy="3600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spcCol="0"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48148" y="756171"/>
            <a:ext cx="9457986" cy="16561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spcCol="0"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10105" y="756176"/>
            <a:ext cx="9181148" cy="1680186"/>
          </a:xfrm>
        </p:spPr>
        <p:txBody>
          <a:bodyPr/>
          <a:lstStyle/>
          <a:p>
            <a:r>
              <a:rPr lang="th-TH" b="1" dirty="0" smtClean="0"/>
              <a:t>สิทธิของผู้ค้ำประกัน  เมื่อผู้กู้เบี้ยวหนี้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024411" y="2556371"/>
            <a:ext cx="7081723" cy="40324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thaiDist"/>
            <a:r>
              <a:rPr lang="th-TH" sz="3200" dirty="0">
                <a:solidFill>
                  <a:schemeClr val="tx1"/>
                </a:solidFill>
                <a:cs typeface="+mj-cs"/>
              </a:rPr>
              <a:t>	ทุกครั้งที่เกิดการเบี้ยวหนี้  ผู้ค้ำประกันมักเสียเปรียบเจ้าหนี้และต้องแบกภาระที่ตัวเองไม่ได้ก่อ อย่างไรก็ตาม </a:t>
            </a:r>
            <a:r>
              <a:rPr lang="th-TH" sz="3200" dirty="0" smtClean="0">
                <a:solidFill>
                  <a:schemeClr val="tx1"/>
                </a:solidFill>
                <a:cs typeface="+mj-cs"/>
              </a:rPr>
              <a:t>        มี</a:t>
            </a:r>
            <a:r>
              <a:rPr lang="th-TH" sz="3200" dirty="0">
                <a:solidFill>
                  <a:schemeClr val="tx1"/>
                </a:solidFill>
                <a:cs typeface="+mj-cs"/>
              </a:rPr>
              <a:t>ความพยายามแก้ไขและผลักดันกฎหมายหลายฉบับออกมาเพื่อปกป้องสิทธิของผู้ค้ำประกันให้ได้รับความเป็นธรรมมากขึ้น โดยกำหนดให้ธุรกิจหลายประเภทเป็นธุรกิจที่ควบคุมสัญญา ตามประกาศของคณะกรรมการคุ้มครองผู้บริโภค สอดคล้องกับบทบัญญัติการค้ำประกัน ตามประมวลกฎหมายแพ่งและพาณิชย์</a:t>
            </a:r>
          </a:p>
          <a:p>
            <a:pPr algn="thaiDist"/>
            <a:endParaRPr lang="th-TH" sz="3200" dirty="0" smtClean="0">
              <a:solidFill>
                <a:schemeClr val="tx1"/>
              </a:solidFill>
              <a:cs typeface="+mj-cs"/>
            </a:endParaRPr>
          </a:p>
          <a:p>
            <a:pPr algn="thaiDist"/>
            <a:r>
              <a:rPr lang="th-TH" sz="3200" dirty="0" smtClean="0">
                <a:solidFill>
                  <a:schemeClr val="tx1"/>
                </a:solidFill>
                <a:cs typeface="+mj-cs"/>
              </a:rPr>
              <a:t>	ดังนั้น</a:t>
            </a:r>
            <a:r>
              <a:rPr lang="th-TH" sz="3200" dirty="0">
                <a:solidFill>
                  <a:schemeClr val="tx1"/>
                </a:solidFill>
                <a:cs typeface="+mj-cs"/>
              </a:rPr>
              <a:t>แม้ว่าผู้ค้ำประกันจะมีหน้าที่ต้องชำระหนี้ให้กับเจ้าหนี้หากบุคคลที่เราไปค้ำประกันให้ไม่ยอมชำระหนี้ตามสัญญาผู้ค้ำประกัน ก็มีสิทธิขอให้เจ้าหนี้ติดตามเรียกลุกหนี้ </a:t>
            </a:r>
            <a:r>
              <a:rPr lang="th-TH" sz="3200" dirty="0" smtClean="0">
                <a:solidFill>
                  <a:schemeClr val="tx1"/>
                </a:solidFill>
                <a:cs typeface="+mj-cs"/>
              </a:rPr>
              <a:t>   มา</a:t>
            </a:r>
            <a:r>
              <a:rPr lang="th-TH" sz="3200" dirty="0">
                <a:solidFill>
                  <a:schemeClr val="tx1"/>
                </a:solidFill>
                <a:cs typeface="+mj-cs"/>
              </a:rPr>
              <a:t>ชำระหนี้ก่อนตนได้ เว้นแต่ลูกหนี้จะถูกศาลพิพากษาให้ </a:t>
            </a:r>
            <a:r>
              <a:rPr lang="th-TH" sz="3200" dirty="0" smtClean="0">
                <a:solidFill>
                  <a:schemeClr val="tx1"/>
                </a:solidFill>
                <a:cs typeface="+mj-cs"/>
              </a:rPr>
              <a:t>   เป็น</a:t>
            </a:r>
            <a:r>
              <a:rPr lang="th-TH" sz="3200" dirty="0">
                <a:solidFill>
                  <a:schemeClr val="tx1"/>
                </a:solidFill>
                <a:cs typeface="+mj-cs"/>
              </a:rPr>
              <a:t>คนล้มละลาย หรือไม่ปรากฏว่าอยู่ที่ใด</a:t>
            </a:r>
            <a:r>
              <a:rPr lang="th-TH" sz="3200" b="1" dirty="0">
                <a:solidFill>
                  <a:schemeClr val="tx1"/>
                </a:solidFill>
                <a:cs typeface="+mj-cs"/>
              </a:rPr>
              <a:t>  </a:t>
            </a:r>
            <a:r>
              <a:rPr lang="th-TH" sz="3200" b="1" dirty="0">
                <a:solidFill>
                  <a:srgbClr val="002060"/>
                </a:solidFill>
                <a:cs typeface="+mj-cs"/>
              </a:rPr>
              <a:t>และ</a:t>
            </a:r>
            <a:r>
              <a:rPr lang="th-TH" sz="3200" b="1" dirty="0" smtClean="0">
                <a:solidFill>
                  <a:srgbClr val="002060"/>
                </a:solidFill>
                <a:cs typeface="+mj-cs"/>
              </a:rPr>
              <a:t>หาก           ผู้ค้ำ</a:t>
            </a:r>
            <a:r>
              <a:rPr lang="th-TH" sz="3200" b="1" dirty="0">
                <a:solidFill>
                  <a:srgbClr val="002060"/>
                </a:solidFill>
                <a:cs typeface="+mj-cs"/>
              </a:rPr>
              <a:t>ประกันพิสูจน์ได้ว่า ลูกหนี้มีหนทางที่จะชำระหนี้ได้และการชำระหนี้นั้นไม่เป็นการยาก เจ้าหนี้จะต้องบังคับการชำระหนี้นั้น เอาจากทรัพย์สินของลูกหนี้ก่อน</a:t>
            </a:r>
          </a:p>
          <a:p>
            <a:pPr algn="thaiDist"/>
            <a:endParaRPr lang="th-TH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48148" y="11413355"/>
            <a:ext cx="9457986" cy="10081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spcCol="0"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ข้อมูลจาก มาตรา 688 และมาตรา 689  แห่งประมวลกฎหมาย </a:t>
            </a:r>
            <a:r>
              <a:rPr lang="th-TH" b="1" dirty="0" smtClean="0">
                <a:solidFill>
                  <a:srgbClr val="C00000"/>
                </a:solidFill>
              </a:rPr>
              <a:t>แพ่ง</a:t>
            </a:r>
            <a:r>
              <a:rPr lang="th-TH" b="1" dirty="0" smtClean="0">
                <a:solidFill>
                  <a:srgbClr val="C00000"/>
                </a:solidFill>
              </a:rPr>
              <a:t>และ</a:t>
            </a:r>
            <a:r>
              <a:rPr lang="th-TH" b="1" dirty="0" smtClean="0">
                <a:solidFill>
                  <a:srgbClr val="C00000"/>
                </a:solidFill>
              </a:rPr>
              <a:t>พาณิชย์ </a:t>
            </a:r>
            <a:endParaRPr lang="th-TH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Program Files (x86)\Microsoft Office\MEDIA\CAGCAT10\j014948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26" y="5346056"/>
            <a:ext cx="2144162" cy="217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72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พับมุม 8"/>
          <p:cNvSpPr/>
          <p:nvPr/>
        </p:nvSpPr>
        <p:spPr>
          <a:xfrm>
            <a:off x="1800275" y="9973195"/>
            <a:ext cx="8496944" cy="1080120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ยกนูน 7"/>
          <p:cNvSpPr/>
          <p:nvPr/>
        </p:nvSpPr>
        <p:spPr>
          <a:xfrm>
            <a:off x="648146" y="6660827"/>
            <a:ext cx="9937105" cy="2808312"/>
          </a:xfrm>
          <a:prstGeom prst="beve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1224211" y="5148659"/>
            <a:ext cx="9217024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24211" y="2412355"/>
            <a:ext cx="9217024" cy="27363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ม้วนกระดาษแนวนอน 3"/>
          <p:cNvSpPr/>
          <p:nvPr/>
        </p:nvSpPr>
        <p:spPr>
          <a:xfrm>
            <a:off x="1440235" y="108099"/>
            <a:ext cx="8640960" cy="2304256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95812" y="396131"/>
            <a:ext cx="8385383" cy="1728191"/>
          </a:xfrm>
        </p:spPr>
        <p:txBody>
          <a:bodyPr>
            <a:normAutofit/>
          </a:bodyPr>
          <a:lstStyle/>
          <a:p>
            <a:r>
              <a:rPr lang="th-TH" dirty="0" smtClean="0"/>
              <a:t>             </a:t>
            </a:r>
            <a:r>
              <a:rPr lang="th-TH" sz="8800" dirty="0" smtClean="0">
                <a:latin typeface="Angsana New" pitchFamily="18" charset="-34"/>
                <a:cs typeface="Angsana New" pitchFamily="18" charset="-34"/>
              </a:rPr>
              <a:t>บุตรนอกสมรส</a:t>
            </a:r>
            <a:endParaRPr lang="th-TH" sz="8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6360" y="2676118"/>
            <a:ext cx="9328709" cy="8821103"/>
          </a:xfrm>
        </p:spPr>
        <p:txBody>
          <a:bodyPr>
            <a:normAutofit/>
          </a:bodyPr>
          <a:lstStyle/>
          <a:p>
            <a:pPr marL="120358" indent="0" algn="thaiDist">
              <a:buNone/>
            </a:pPr>
            <a:r>
              <a:rPr lang="th-TH" sz="4000" dirty="0" smtClean="0"/>
              <a:t>	คู่รักที่อยู่กินกันฉันท์สามีภรรยา โดยไม่ได้จดทะเบียน       สมรสนั้นหากมีลูกด้วยกัน ทางกฎหมายจะเรียกลูกว่า                           </a:t>
            </a:r>
            <a:r>
              <a:rPr lang="th-TH" sz="4000" b="1" dirty="0" smtClean="0">
                <a:solidFill>
                  <a:srgbClr val="FF0000"/>
                </a:solidFill>
              </a:rPr>
              <a:t>“ บุตรนอกสมรส” </a:t>
            </a:r>
            <a:r>
              <a:rPr lang="th-TH" sz="4000" dirty="0" smtClean="0"/>
              <a:t>ซึ่งถือว่าเป็นบุตรโดยชอบของฝ่ายหญิงหรือ   แม่แต่เพียงผู้เดียวเท่านั้น</a:t>
            </a:r>
          </a:p>
          <a:p>
            <a:pPr marL="120358" indent="0" algn="thaiDist">
              <a:buNone/>
            </a:pPr>
            <a:r>
              <a:rPr lang="th-TH" sz="4000" dirty="0"/>
              <a:t>	</a:t>
            </a:r>
            <a:r>
              <a:rPr lang="th-TH" sz="4000" dirty="0" smtClean="0"/>
              <a:t>       </a:t>
            </a:r>
            <a:r>
              <a:rPr lang="th-TH" sz="4000" b="1" dirty="0" smtClean="0">
                <a:solidFill>
                  <a:srgbClr val="FF0000"/>
                </a:solidFill>
              </a:rPr>
              <a:t>แต่หากผู้เป็นพ่ออุปการะเลี้ยงดูลูกอย่างเปิดเผย         ส่งเสียให้เรียนหนังสือ หรือให้ใช้นามสกุล</a:t>
            </a:r>
          </a:p>
          <a:p>
            <a:pPr marL="120358" indent="0" algn="thaiDist">
              <a:buNone/>
            </a:pPr>
            <a:endParaRPr lang="th-TH" sz="4000" dirty="0"/>
          </a:p>
          <a:p>
            <a:pPr marL="120358" indent="0" algn="thaiDist">
              <a:buNone/>
            </a:pPr>
            <a:r>
              <a:rPr lang="th-TH" sz="4000" dirty="0" smtClean="0">
                <a:solidFill>
                  <a:srgbClr val="002060"/>
                </a:solidFill>
              </a:rPr>
              <a:t>ซึ่งถือเป็นการรับรองบุตรโดยพฤติการณ์หรือพฤตินัยแล้วเด็กก็มีสิทธิจะได้รับมรดกในฐานะทายาทโดยธรรมของผู้เป็นพ่อได้ โดยให้ถือว่าเป็นผู้สืบสันดานเหมือนกับบุตรที่ชอบด้วยกฎหมาย</a:t>
            </a:r>
          </a:p>
          <a:p>
            <a:pPr marL="120358" indent="0" algn="thaiDist">
              <a:buNone/>
            </a:pPr>
            <a:endParaRPr lang="th-TH" sz="4000" dirty="0"/>
          </a:p>
          <a:p>
            <a:pPr marL="120358" indent="0" algn="thaiDist">
              <a:buNone/>
            </a:pPr>
            <a:r>
              <a:rPr lang="th-TH" sz="4000" dirty="0" smtClean="0"/>
              <a:t>     ข้อมูลจาก </a:t>
            </a:r>
            <a:r>
              <a:rPr lang="en-US" sz="4000" dirty="0" smtClean="0"/>
              <a:t>: </a:t>
            </a:r>
            <a:r>
              <a:rPr lang="th-TH" sz="4000" dirty="0" smtClean="0"/>
              <a:t>ประมวลกฎหมายแพ่งและพาณิชย์ มาตรา 1627</a:t>
            </a:r>
          </a:p>
          <a:p>
            <a:pPr marL="120358" indent="0" algn="thaiDist">
              <a:buNone/>
            </a:pP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5760715" y="2412355"/>
            <a:ext cx="14401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749" y="11197331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98" y="11204082"/>
            <a:ext cx="1368152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 (x86)\Microsoft Office\MEDIA\CAGCAT10\j008854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74" y="11490746"/>
            <a:ext cx="4560113" cy="5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68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รูปภาพ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4" y="133012"/>
            <a:ext cx="2232323" cy="2855407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8107" y="252116"/>
            <a:ext cx="10264813" cy="1440160"/>
          </a:xfrm>
        </p:spPr>
        <p:txBody>
          <a:bodyPr/>
          <a:lstStyle/>
          <a:p>
            <a:r>
              <a:rPr lang="th-TH" dirty="0" smtClean="0"/>
              <a:t>            </a:t>
            </a:r>
            <a:r>
              <a:rPr lang="th-TH" dirty="0" smtClean="0">
                <a:solidFill>
                  <a:srgbClr val="7030A0"/>
                </a:solidFill>
              </a:rPr>
              <a:t>เ เจอแท็กซี่ไม่น่ารัก ร้องเรียนได้ที่ไหน</a:t>
            </a:r>
            <a:endParaRPr lang="th-TH" dirty="0">
              <a:solidFill>
                <a:srgbClr val="7030A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95812" y="1836292"/>
            <a:ext cx="8857107" cy="9645144"/>
          </a:xfrm>
        </p:spPr>
        <p:txBody>
          <a:bodyPr>
            <a:normAutofit/>
          </a:bodyPr>
          <a:lstStyle/>
          <a:p>
            <a:pPr marL="120358" indent="0">
              <a:buNone/>
            </a:pPr>
            <a:r>
              <a:rPr lang="th-TH" sz="32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หากคุณเรียกใช้บริการแท็กซี่  แล้วคนขับแท็กซี่มีพฤติกรรม ไม่น่ารัก ด้วยการกระทำต่าง ๆ เหล่านี้ เราในฐานะผู้ใช้บริการ  สามารถร้องเรียนได้</a:t>
            </a:r>
          </a:p>
          <a:p>
            <a:pPr marL="120358" indent="0">
              <a:buNone/>
            </a:pPr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เฟรม 4"/>
          <p:cNvSpPr/>
          <p:nvPr/>
        </p:nvSpPr>
        <p:spPr>
          <a:xfrm>
            <a:off x="2268047" y="252115"/>
            <a:ext cx="8245196" cy="1368152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88107" y="2988419"/>
            <a:ext cx="10225136" cy="12241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thaiDist"/>
            <a:r>
              <a:rPr lang="th-TH" dirty="0" smtClean="0">
                <a:solidFill>
                  <a:schemeClr val="tx1"/>
                </a:solidFill>
              </a:rPr>
              <a:t>1.  สูบบุหรี่ เปิดวิทยุหรือกระทำด้วยประการใด ๆ ในลักษณะที่ก่อความรำคาญให้แก่คนโดยสาร</a:t>
            </a:r>
          </a:p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เฟรม 6"/>
          <p:cNvSpPr/>
          <p:nvPr/>
        </p:nvSpPr>
        <p:spPr>
          <a:xfrm>
            <a:off x="1800275" y="1620267"/>
            <a:ext cx="8712968" cy="1368152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88107" y="4068539"/>
            <a:ext cx="10225136" cy="10801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chemeClr val="tx1"/>
                </a:solidFill>
              </a:rPr>
              <a:t>2. ยื่นมือ แขนหรือส่วนหนึ่งส่วนใดของร่างกายออกนอกรถ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88107" y="4932635"/>
            <a:ext cx="10225136" cy="10081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chemeClr val="tx1"/>
                </a:solidFill>
              </a:rPr>
              <a:t>3.  จับคันบังคับด้วยมือข้างเดียว ,  ใช้เสียงสัญญาณแตร เพื่อเร่งรถอื่น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88107" y="5940747"/>
            <a:ext cx="10225136" cy="10081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chemeClr val="tx1"/>
                </a:solidFill>
              </a:rPr>
              <a:t>4.  ใช้เสียงสัญญาณเมื่อเข้าไปในบริเวณโรงพยาบาล , สถานที่ทำงานหรือสถานศึกษา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88107" y="6948859"/>
            <a:ext cx="10225136" cy="8640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5.  แซงหรือตัดหน้ารถอื่นในลักษณะฉวัดเฉวียน เป็นที่น่าหวาดเกรงว่าจะเกิดอันตราย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288107" y="7812955"/>
            <a:ext cx="10225136" cy="8640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chemeClr val="tx1"/>
                </a:solidFill>
              </a:rPr>
              <a:t>6.  รับคนโดยสารในบริเวณที่กำหนดเครื่องหมายห้ามรับคนโดยสาร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288107" y="8677051"/>
            <a:ext cx="10225136" cy="11521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7. กล่าววาจาไม่สุภาพ   เสียดสี  ดูหมิ่น  ก้าวร้าว  หรือแสดงกิริยาในลักษณะดังกล่าวต่อหน้าคนโดยสารหรือผู้อื่น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288107" y="9829179"/>
            <a:ext cx="4968552" cy="25202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b="1" dirty="0" smtClean="0">
                <a:solidFill>
                  <a:srgbClr val="C00000"/>
                </a:solidFill>
              </a:rPr>
              <a:t>หากเข้าข่ายหรือมีการกระทำเหล่านี้จะมีโทษปรับ 500 บาท  ทั้งนี้หากพบเห็นและต้องการร้องเรียนที่  โทร. 1584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5256659" y="9829179"/>
            <a:ext cx="5256584" cy="25202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chemeClr val="tx1"/>
                </a:solidFill>
              </a:rPr>
              <a:t>ข้อมูลจาก 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th-TH" dirty="0" err="1" smtClean="0">
                <a:solidFill>
                  <a:schemeClr val="tx1"/>
                </a:solidFill>
              </a:rPr>
              <a:t>พรบ</a:t>
            </a:r>
            <a:r>
              <a:rPr lang="th-TH" dirty="0" smtClean="0">
                <a:solidFill>
                  <a:schemeClr val="tx1"/>
                </a:solidFill>
              </a:rPr>
              <a:t>  จราจรทางบก          พ.ศ. 2522 และ 2563  มาตรา 99 และ มาตรา152  รวมทั้งประกาศ </a:t>
            </a:r>
            <a:r>
              <a:rPr lang="th-TH" dirty="0" err="1" smtClean="0">
                <a:solidFill>
                  <a:schemeClr val="tx1"/>
                </a:solidFill>
              </a:rPr>
              <a:t>สนง</a:t>
            </a:r>
            <a:r>
              <a:rPr lang="th-TH" dirty="0" smtClean="0">
                <a:solidFill>
                  <a:schemeClr val="tx1"/>
                </a:solidFill>
              </a:rPr>
              <a:t>. ตำรวจแห่งชาติ เรื่องการกำหนดจำนวนค่าปรับ ฯ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5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" y="0"/>
            <a:ext cx="3739664" cy="3852515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72483" y="252116"/>
            <a:ext cx="6880436" cy="1656183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/>
              <a:t> วิธีจัดการกับต้นไม้ของเพื่อนบ้านตามกฎหมาย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28467" y="1836291"/>
            <a:ext cx="7024452" cy="9645145"/>
          </a:xfrm>
        </p:spPr>
        <p:txBody>
          <a:bodyPr>
            <a:normAutofit/>
          </a:bodyPr>
          <a:lstStyle/>
          <a:p>
            <a:pPr marL="120358" indent="0" algn="thaiDist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ปัญหาต้นไม้รุกล้ำเขตแดนของบ้านใกล้เรือนเคียง อาจเป็นสาเหตุหนึ่งที่ก่อให้เกิดความขัดแย้งระหว่างกันได้ ทั้งนี้ ตามกฎหมายได้กำหนดวิธีการจัดการกับต้นไม้ของเพื่อนบ้านในส่วนที่รุกล้ำเข้ามาในเขตบ้านของเรา   สามารถทำได้ ดังนี้</a:t>
            </a:r>
          </a:p>
          <a:p>
            <a:pPr marL="120358" indent="0" algn="thaiDist">
              <a:buNone/>
            </a:pPr>
            <a:endParaRPr lang="th-TH" sz="32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3852515"/>
            <a:ext cx="3960515" cy="47525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ctr"/>
            <a:endParaRPr lang="th-TH" dirty="0"/>
          </a:p>
          <a:p>
            <a:pPr algn="ctr"/>
            <a:endParaRPr lang="th-TH" dirty="0" smtClean="0"/>
          </a:p>
          <a:p>
            <a:pPr algn="ctr"/>
            <a:r>
              <a:rPr lang="th-TH" b="1" dirty="0" smtClean="0">
                <a:solidFill>
                  <a:srgbClr val="002060"/>
                </a:solidFill>
              </a:rPr>
              <a:t>หากเป็นกิ่งไม้</a:t>
            </a:r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จะต้องบอกเพื่อนบ้านก่อน</a:t>
            </a:r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หากบอกแล้วเขาไม่ตัด </a:t>
            </a:r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ให้เราสามารถตัดได้ จึงค่อยตัด เนื่องจากไม่เป็นความผิดฐานทำให้เสียทรัพย์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960515" y="3852515"/>
            <a:ext cx="3528392" cy="47525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ctr"/>
            <a:r>
              <a:rPr lang="th-TH" b="1" dirty="0" smtClean="0">
                <a:solidFill>
                  <a:srgbClr val="002060"/>
                </a:solidFill>
              </a:rPr>
              <a:t>หากเป็นรากไม้  </a:t>
            </a:r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สามารถตัดได้เลยไม่จำเป็นต้องบอกกล่าว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488907" y="3852515"/>
            <a:ext cx="3312443" cy="47525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ctr"/>
            <a:endParaRPr lang="th-TH" dirty="0"/>
          </a:p>
          <a:p>
            <a:pPr algn="ctr"/>
            <a:r>
              <a:rPr lang="th-TH" b="1" dirty="0" smtClean="0">
                <a:solidFill>
                  <a:srgbClr val="002060"/>
                </a:solidFill>
              </a:rPr>
              <a:t>หากเป็นผล </a:t>
            </a:r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หล่นมาในบ้านเรา        เราสามารถนำมากินได้ หากเป็นส่วนของลำต้น ห้ามตัด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พับมุม 9"/>
          <p:cNvSpPr/>
          <p:nvPr/>
        </p:nvSpPr>
        <p:spPr>
          <a:xfrm>
            <a:off x="4827" y="8605043"/>
            <a:ext cx="10801350" cy="2520280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/>
          </a:p>
          <a:p>
            <a:pPr algn="thaiDist"/>
            <a:r>
              <a:rPr lang="th-TH" b="1" dirty="0" smtClean="0">
                <a:solidFill>
                  <a:srgbClr val="C00000"/>
                </a:solidFill>
              </a:rPr>
              <a:t>นอกจากกรณีดังกล่าวข้างต้น การตัดต้นไม้ของเพื่อนบ้านโดยพลการ อาจมีความผิดฐานทำให้เสียทรัพย์  ต้องระวางโทษจำคุกไม่เกิน  3 ปี  หรือปรับไม่เกิน  6,000 บาท หรือ ทั้งจำทั้งปรับ  นอกจากนี้ยังถือเป็นการละเมิดในทางแพ่ง      อาจถูกเรียกค่าสินไหมทดแทนอีกด้วย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11" name="มนมุมสี่เหลี่ยมผืนผ้าด้านทแยงมุม 10"/>
          <p:cNvSpPr/>
          <p:nvPr/>
        </p:nvSpPr>
        <p:spPr>
          <a:xfrm>
            <a:off x="144091" y="11341347"/>
            <a:ext cx="10369152" cy="108012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ข้อมูลจาก 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th-TH" dirty="0" smtClean="0">
                <a:solidFill>
                  <a:schemeClr val="tx1"/>
                </a:solidFill>
              </a:rPr>
              <a:t>ประมวลกฎหมายแพ่งและพาณิชย์ มาตรา 420 ,421,1346 , 1347 และ มาตรา 1348   และประมวลกฎหมายอาญา มาตรา  358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13" name="รูปภาพ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9" y="4262069"/>
            <a:ext cx="2375893" cy="1082427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019" y="4140546"/>
            <a:ext cx="1224136" cy="1203949"/>
          </a:xfrm>
          <a:prstGeom prst="rect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619" y="4124712"/>
            <a:ext cx="1656184" cy="121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394</Words>
  <Application>Microsoft Office PowerPoint</Application>
  <PresentationFormat>กำหนดเอง</PresentationFormat>
  <Paragraphs>43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จุดที่สุด</vt:lpstr>
      <vt:lpstr>สิทธิของผู้ค้ำประกัน  เมื่อผู้กู้เบี้ยวหนี้</vt:lpstr>
      <vt:lpstr>             บุตรนอกสมรส</vt:lpstr>
      <vt:lpstr>            เ เจอแท็กซี่ไม่น่ารัก ร้องเรียนได้ที่ไหน</vt:lpstr>
      <vt:lpstr> วิธีจัดการกับต้นไม้ของเพื่อนบ้านตามกฎหมาย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HP</dc:creator>
  <cp:lastModifiedBy>HP</cp:lastModifiedBy>
  <cp:revision>29</cp:revision>
  <dcterms:created xsi:type="dcterms:W3CDTF">2021-06-09T03:15:16Z</dcterms:created>
  <dcterms:modified xsi:type="dcterms:W3CDTF">2021-06-09T07:03:45Z</dcterms:modified>
</cp:coreProperties>
</file>